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</p:sldMasterIdLst>
  <p:notesMasterIdLst>
    <p:notesMasterId r:id="rId12"/>
  </p:notesMasterIdLst>
  <p:sldIdLst>
    <p:sldId id="256" r:id="rId2"/>
    <p:sldId id="257" r:id="rId3"/>
    <p:sldId id="275" r:id="rId4"/>
    <p:sldId id="283" r:id="rId5"/>
    <p:sldId id="290" r:id="rId6"/>
    <p:sldId id="291" r:id="rId7"/>
    <p:sldId id="288" r:id="rId8"/>
    <p:sldId id="289" r:id="rId9"/>
    <p:sldId id="280" r:id="rId10"/>
    <p:sldId id="265" r:id="rId11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82" y="15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17F1B-485A-4DE2-AF26-3095EDB5FC9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4F941-007A-483A-81DA-72F1797F48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4F941-007A-483A-81DA-72F1797F48E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4/26/2019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8458200" cy="533400"/>
          </a:xfrm>
        </p:spPr>
        <p:txBody>
          <a:bodyPr>
            <a:normAutofit fontScale="90000"/>
          </a:bodyPr>
          <a:lstStyle/>
          <a:p>
            <a:pPr lvl="0"/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dirty="0" smtClean="0"/>
              <a:t> </a:t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en-US" sz="1300" i="1" dirty="0" smtClean="0"/>
              <a:t/>
            </a:r>
            <a:br>
              <a:rPr lang="en-US" sz="1300" i="1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sr-Latn-BA" sz="3100" dirty="0" smtClean="0"/>
              <a:t>ZDRAVSTVENO OSIGURANJE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8010378" cy="2362200"/>
          </a:xfrm>
        </p:spPr>
        <p:txBody>
          <a:bodyPr>
            <a:normAutofit/>
          </a:bodyPr>
          <a:lstStyle/>
          <a:p>
            <a:r>
              <a:rPr lang="en-US" b="1" dirty="0" smtClean="0"/>
              <a:t> </a:t>
            </a:r>
            <a:r>
              <a:rPr lang="sr-Latn-CS" sz="1600" dirty="0" smtClean="0"/>
              <a:t>NAZIV PREDMETA:  	EKONOMIJA U ZDRAVSTVU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PREDAVANJA BR.12</a:t>
            </a:r>
            <a:r>
              <a:rPr lang="sr-Latn-CS" sz="1600" dirty="0" smtClean="0"/>
              <a:t> 	</a:t>
            </a:r>
            <a:br>
              <a:rPr lang="sr-Latn-CS" sz="1600" dirty="0" smtClean="0"/>
            </a:br>
            <a:r>
              <a:rPr lang="sr-Latn-CS" sz="1600" dirty="0" smtClean="0"/>
              <a:t> NASTAVNA JEDINICA</a:t>
            </a:r>
            <a:r>
              <a:rPr lang="sr-Latn-CS" sz="1600" smtClean="0"/>
              <a:t>: ZDRAVSTVENO OSIGURANJE</a:t>
            </a:r>
            <a:endParaRPr lang="sr-Latn-CS" sz="1600" dirty="0" smtClean="0"/>
          </a:p>
          <a:p>
            <a:r>
              <a:rPr lang="sr-Latn-CS" sz="1600" dirty="0" smtClean="0"/>
              <a:t> TEMATSKE JEDINICE: 	</a:t>
            </a:r>
            <a:r>
              <a:rPr lang="fr-FR" sz="1600" dirty="0" smtClean="0"/>
              <a:t> •</a:t>
            </a:r>
            <a:r>
              <a:rPr lang="sr-Latn-RS" sz="1600" dirty="0" smtClean="0"/>
              <a:t> OBAVEZNO ZDRAVSTVENO  OSIGURANJE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                                 </a:t>
            </a:r>
            <a:r>
              <a:rPr lang="fr-FR" sz="1600" dirty="0" smtClean="0"/>
              <a:t>•</a:t>
            </a:r>
            <a:r>
              <a:rPr lang="sr-Latn-RS" sz="1600" dirty="0" smtClean="0"/>
              <a:t>  DOBROVOLJNO ZDRAVSTVENO OSIGURANJE.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                                 </a:t>
            </a:r>
            <a:r>
              <a:rPr lang="ru-RU" sz="1600" dirty="0" smtClean="0"/>
              <a:t> 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RS" sz="1600" dirty="0" smtClean="0"/>
              <a:t>PRIPREMILA</a:t>
            </a:r>
            <a:r>
              <a:rPr lang="sr-Latn-CS" sz="1600" dirty="0" smtClean="0"/>
              <a:t>: 	PROF. DR MILENA JAKŠIĆ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438400" y="6620412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8" name="Picture 12" descr="memo grb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5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4876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b="1" dirty="0" smtClean="0"/>
              <a:t>             </a:t>
            </a:r>
            <a:r>
              <a:rPr lang="sr-Latn-RS" sz="4000" b="1" dirty="0" smtClean="0"/>
              <a:t>HVALA NA PAŽNJI</a:t>
            </a:r>
            <a:endParaRPr lang="sr-Latn-RS" sz="2800" b="1" dirty="0" smtClean="0"/>
          </a:p>
          <a:p>
            <a:pPr>
              <a:buNone/>
            </a:pPr>
            <a:endParaRPr lang="en-US" sz="4000" b="1" dirty="0"/>
          </a:p>
          <a:p>
            <a:pPr>
              <a:buNone/>
            </a:pPr>
            <a:r>
              <a:rPr lang="sr-Latn-RS" sz="4000" b="1" dirty="0" smtClean="0"/>
              <a:t>                 </a:t>
            </a:r>
            <a:endParaRPr lang="en-US" sz="2000" i="1" dirty="0"/>
          </a:p>
        </p:txBody>
      </p:sp>
      <p:pic>
        <p:nvPicPr>
          <p:cNvPr id="4" name="Picture 4" descr="Сродна с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2895600" cy="289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200" dirty="0" smtClean="0"/>
              <a:t>CILJEVI ZDRAVSTVENOG OSIGURANJA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537448" cy="48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Latn-CS" sz="1600" dirty="0" smtClean="0"/>
              <a:t>      </a:t>
            </a:r>
            <a:r>
              <a:rPr lang="sr-Latn-CS" sz="2000" b="1" dirty="0" smtClean="0"/>
              <a:t>Z</a:t>
            </a:r>
            <a:r>
              <a:rPr lang="pl-PL" sz="2000" b="1" dirty="0" smtClean="0"/>
              <a:t>dravstveni sistem </a:t>
            </a:r>
            <a:r>
              <a:rPr lang="pl-PL" sz="2000" dirty="0" smtClean="0"/>
              <a:t>je podsistem društvenog sistema koji, sa privrednim, socijalnim, kulturnim, obrazovnim i političkim sistemom, bi trebalo da omogući rast i razvoj. </a:t>
            </a:r>
            <a:endParaRPr lang="sr-Latn-CS" sz="2000" dirty="0" smtClean="0"/>
          </a:p>
          <a:p>
            <a:pPr marL="342900" indent="-342900" algn="just">
              <a:buNone/>
            </a:pPr>
            <a:r>
              <a:rPr lang="pl-PL" sz="2000" dirty="0" smtClean="0"/>
              <a:t>      Zdravstveni sistem je složena celina od čijeg funkcionisanja u velikoj meri zavisi stepe zdravstvenog stanja populacije.</a:t>
            </a:r>
            <a:endParaRPr lang="sr-Latn-CS" sz="2000" dirty="0" smtClean="0"/>
          </a:p>
          <a:p>
            <a:pPr marL="342900" indent="-342900" algn="just">
              <a:buNone/>
            </a:pPr>
            <a:r>
              <a:rPr lang="sr-Latn-CS" sz="2000" dirty="0" smtClean="0"/>
              <a:t>       </a:t>
            </a:r>
            <a:r>
              <a:rPr lang="sr-Latn-CS" sz="2000" b="1" dirty="0" smtClean="0"/>
              <a:t>Ciljevi</a:t>
            </a:r>
            <a:r>
              <a:rPr lang="sr-Latn-CS" sz="2000" dirty="0" smtClean="0"/>
              <a:t> zdravstvene politike su:</a:t>
            </a:r>
          </a:p>
          <a:p>
            <a:pPr marL="342900" indent="-342900" algn="just"/>
            <a:r>
              <a:rPr lang="sr-Latn-CS" sz="2000" dirty="0" smtClean="0"/>
              <a:t>Produžavanje trajanja života pojedinca</a:t>
            </a:r>
          </a:p>
          <a:p>
            <a:pPr marL="342900" indent="-342900" algn="just"/>
            <a:r>
              <a:rPr lang="sr-Latn-CS" sz="2000" dirty="0" smtClean="0"/>
              <a:t>Jačanje zdravlja stanovništva</a:t>
            </a:r>
          </a:p>
          <a:p>
            <a:pPr marL="342900" indent="-342900" algn="just"/>
            <a:r>
              <a:rPr lang="sr-Latn-CS" sz="2000" dirty="0" smtClean="0"/>
              <a:t>Smanjenje razlika u zdravstvenom stanju </a:t>
            </a:r>
          </a:p>
          <a:p>
            <a:pPr marL="342900" indent="-342900" algn="just"/>
            <a:r>
              <a:rPr lang="sr-Latn-CS" sz="2000" dirty="0" smtClean="0"/>
              <a:t>Osiguranje od finansijskog rizika.</a:t>
            </a:r>
            <a:endParaRPr lang="en-US" sz="2000" b="1" dirty="0" smtClean="0"/>
          </a:p>
          <a:p>
            <a:pPr marL="342900" indent="-342900" algn="just">
              <a:buNone/>
            </a:pPr>
            <a:r>
              <a:rPr lang="sr-Latn-CS" sz="1400" i="1" dirty="0" smtClean="0"/>
              <a:t>   </a:t>
            </a:r>
            <a:endParaRPr lang="en-US" sz="1400" i="1" dirty="0" smtClean="0"/>
          </a:p>
          <a:p>
            <a:pPr algn="just"/>
            <a:endParaRPr lang="sr-Latn-RS" i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sr-Latn-BA" sz="2400" dirty="0" smtClean="0"/>
              <a:t>UČESNICI U SISTEMU ZDRAVSTVENE ZAŠTITE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4800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sr-Latn-BA" sz="2400" dirty="0" smtClean="0"/>
              <a:t>PACIJENTI ILI KORISNICI ZDRAVSTVENIH USLUGA</a:t>
            </a:r>
          </a:p>
          <a:p>
            <a:pPr>
              <a:buFont typeface="Wingdings" pitchFamily="2" charset="2"/>
              <a:buChar char="q"/>
            </a:pPr>
            <a:r>
              <a:rPr lang="sr-Latn-BA" sz="2400" dirty="0" smtClean="0"/>
              <a:t>PRUŽAOCI ZDRAVSTVENIH USLUGA (NPR. BOLNICE)</a:t>
            </a:r>
          </a:p>
          <a:p>
            <a:pPr>
              <a:buFont typeface="Wingdings" pitchFamily="2" charset="2"/>
              <a:buChar char="q"/>
            </a:pPr>
            <a:r>
              <a:rPr lang="sr-Latn-BA" sz="2400" dirty="0" smtClean="0"/>
              <a:t>POSREDNICI (NPR. OSIGURAVAJUĆE KOMPANIJE)</a:t>
            </a:r>
          </a:p>
          <a:p>
            <a:pPr>
              <a:buNone/>
            </a:pPr>
            <a:r>
              <a:rPr lang="sr-Latn-BA" sz="2400" dirty="0" smtClean="0"/>
              <a:t>    Između učesnika u sistemu zdravstvene zaštite odvijaju se sledeći procesi:</a:t>
            </a:r>
          </a:p>
          <a:p>
            <a:pPr>
              <a:buFont typeface="Arial" pitchFamily="34" charset="0"/>
              <a:buChar char="•"/>
            </a:pPr>
            <a:r>
              <a:rPr lang="sr-Latn-BA" sz="2400" b="1" i="1" dirty="0" smtClean="0"/>
              <a:t>Proces finansiranja </a:t>
            </a:r>
            <a:r>
              <a:rPr lang="sr-Latn-BA" sz="2400" dirty="0" smtClean="0"/>
              <a:t>(odvija se između korisnika finansijskih usluga i posrednika)</a:t>
            </a:r>
          </a:p>
          <a:p>
            <a:pPr>
              <a:buFont typeface="Arial" pitchFamily="34" charset="0"/>
              <a:buChar char="•"/>
            </a:pPr>
            <a:r>
              <a:rPr lang="sr-Latn-BA" sz="2400" b="1" i="1" dirty="0" smtClean="0"/>
              <a:t>Proces proizvodnje </a:t>
            </a:r>
            <a:r>
              <a:rPr lang="sr-Latn-BA" sz="2400" dirty="0" smtClean="0"/>
              <a:t>(odvija se između tražioca i pružaoca zdravstvenih usluga)</a:t>
            </a:r>
          </a:p>
          <a:p>
            <a:pPr>
              <a:buFont typeface="Arial" pitchFamily="34" charset="0"/>
              <a:buChar char="•"/>
            </a:pPr>
            <a:r>
              <a:rPr lang="sr-Latn-BA" sz="2400" b="1" i="1" dirty="0" smtClean="0"/>
              <a:t>Proces nadoknade </a:t>
            </a:r>
            <a:r>
              <a:rPr lang="sr-Latn-BA" sz="2400" dirty="0" smtClean="0"/>
              <a:t>(odvija se između davaoca zdravstvenih usluga i posrednika)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Latn-BA" dirty="0" smtClean="0"/>
              <a:t>Efikasnost sprovođenja programa obavljanja zdravstvenih usluga realizuje se kroz sledeće faze:</a:t>
            </a:r>
          </a:p>
          <a:p>
            <a:pPr marL="514350" indent="-514350" algn="just">
              <a:buAutoNum type="arabicPeriod"/>
            </a:pPr>
            <a:r>
              <a:rPr lang="sr-Latn-BA" dirty="0" smtClean="0"/>
              <a:t>Promovisanje </a:t>
            </a:r>
            <a:r>
              <a:rPr lang="sr-Latn-BA" dirty="0" smtClean="0"/>
              <a:t>zdravlja;</a:t>
            </a:r>
            <a:endParaRPr lang="sr-Latn-BA" dirty="0" smtClean="0"/>
          </a:p>
          <a:p>
            <a:pPr marL="514350" indent="-514350" algn="just">
              <a:buAutoNum type="arabicPeriod"/>
            </a:pPr>
            <a:r>
              <a:rPr lang="sr-Latn-BA" dirty="0" smtClean="0"/>
              <a:t>Preventivno </a:t>
            </a:r>
            <a:r>
              <a:rPr lang="sr-Latn-BA" dirty="0" smtClean="0"/>
              <a:t>delovanje;</a:t>
            </a:r>
            <a:endParaRPr lang="sr-Latn-BA" dirty="0" smtClean="0"/>
          </a:p>
          <a:p>
            <a:pPr marL="514350" indent="-514350" algn="just">
              <a:buAutoNum type="arabicPeriod"/>
            </a:pPr>
            <a:r>
              <a:rPr lang="sr-Latn-BA" dirty="0" smtClean="0"/>
              <a:t>Pravovremena dijagnostika </a:t>
            </a:r>
            <a:r>
              <a:rPr lang="sr-Latn-BA" dirty="0" smtClean="0"/>
              <a:t>bolesti;</a:t>
            </a:r>
            <a:endParaRPr lang="sr-Latn-BA" dirty="0" smtClean="0"/>
          </a:p>
          <a:p>
            <a:pPr marL="514350" indent="-514350" algn="just">
              <a:buAutoNum type="arabicPeriod"/>
            </a:pPr>
            <a:r>
              <a:rPr lang="sr-Latn-BA" dirty="0" smtClean="0"/>
              <a:t>Proces lečenja obolelih </a:t>
            </a:r>
            <a:r>
              <a:rPr lang="sr-Latn-BA" dirty="0" smtClean="0"/>
              <a:t>osoba;</a:t>
            </a:r>
            <a:endParaRPr lang="sr-Latn-BA" dirty="0" smtClean="0"/>
          </a:p>
          <a:p>
            <a:pPr marL="514350" indent="-514350" algn="just">
              <a:buAutoNum type="arabicPeriod"/>
            </a:pPr>
            <a:r>
              <a:rPr lang="sr-Latn-BA" dirty="0" smtClean="0"/>
              <a:t>Zdravstvena rehabilitacija osoba.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BA" sz="2800" dirty="0" smtClean="0"/>
              <a:t>PODELA ZDRAVSTVENOG OSIGURANJA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sr-Latn-BA" sz="2400" dirty="0" smtClean="0"/>
              <a:t>    KRITERIJUM –OBAVEZNOST</a:t>
            </a:r>
          </a:p>
          <a:p>
            <a:pPr>
              <a:buNone/>
            </a:pPr>
            <a:endParaRPr lang="sr-Latn-BA" sz="2400" dirty="0" smtClean="0"/>
          </a:p>
          <a:p>
            <a:pPr>
              <a:buFont typeface="Wingdings" pitchFamily="2" charset="2"/>
              <a:buChar char="q"/>
            </a:pPr>
            <a:r>
              <a:rPr lang="sr-Latn-BA" sz="2400" b="1" dirty="0" smtClean="0"/>
              <a:t>OBAVEZNO ZDRAVSTVENO OSIGURANJE</a:t>
            </a:r>
          </a:p>
          <a:p>
            <a:pPr algn="just">
              <a:buNone/>
            </a:pPr>
            <a:r>
              <a:rPr lang="sr-Latn-BA" sz="2400" dirty="0" smtClean="0"/>
              <a:t>    Obuhvata celokupno stanovništvo koje će korišćenjem ove vrste osiguranja imati kvalitetnu i efikasnu zdravstvenu zaštitu. Osnovni problem kod ovog vida osiguranja je intenzivno starenje stanovništva i smanjenje broja zaposlenih. Sredstva se najčešće obezbeđuju srazmerno ekonomskim mogućnostima osiguranika, a prava se koriste prema potrebama.</a:t>
            </a:r>
          </a:p>
          <a:p>
            <a:pPr>
              <a:buFont typeface="Wingdings" pitchFamily="2" charset="2"/>
              <a:buChar char="q"/>
            </a:pPr>
            <a:r>
              <a:rPr lang="sr-Latn-BA" sz="2400" b="1" dirty="0" smtClean="0"/>
              <a:t>DOBROVOLJNO ZDRAVSTVENO OSIGURANJE</a:t>
            </a:r>
          </a:p>
          <a:p>
            <a:pPr algn="just">
              <a:buNone/>
            </a:pPr>
            <a:r>
              <a:rPr lang="sr-Latn-BA" sz="2400" b="1" dirty="0" smtClean="0"/>
              <a:t>    </a:t>
            </a:r>
            <a:r>
              <a:rPr lang="sr-Latn-BA" sz="2400" dirty="0" smtClean="0"/>
              <a:t>Ovom vrstom osiguranja zadovoljavaju se posebne potrebe stanovništva koje nisu obavezno osigurane, a onim stanovnicima koji su obavezno osigurani obezbeđuju se dodatna prava i viši standard zdravstvenih usluga. Zastupljenost ove vrste osiguranja zavisi od visine nacionalnog dohotka, razvijenosti zdravstvenog sistema, edukacije stanovništva i njihovog životnog standarda.</a:t>
            </a:r>
          </a:p>
          <a:p>
            <a:pPr>
              <a:buFont typeface="Wingdings" pitchFamily="2" charset="2"/>
              <a:buChar char="q"/>
            </a:pPr>
            <a:endParaRPr lang="sr-Latn-BA" sz="2400" b="1" dirty="0" smtClean="0"/>
          </a:p>
          <a:p>
            <a:pPr algn="just">
              <a:buNone/>
            </a:pPr>
            <a:r>
              <a:rPr lang="sr-Latn-BA" dirty="0" smtClean="0"/>
              <a:t>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OBAVEZNO ZDRAVSTVENO OSIGURANJE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sr-Latn-BA" dirty="0" smtClean="0"/>
              <a:t> U zavisnosti od modela finansiranja sistem obaveznog zdravstvenog osiguranja može se finansirati na dva načina:</a:t>
            </a:r>
          </a:p>
          <a:p>
            <a:pPr marL="514350" indent="-514350" algn="just">
              <a:buAutoNum type="arabicPeriod"/>
            </a:pPr>
            <a:r>
              <a:rPr lang="sr-Latn-BA" dirty="0" smtClean="0"/>
              <a:t>Na osnovu uplaćenih sredstava doprinosa, tzv. socijalno zdravstveno osiguranje</a:t>
            </a:r>
          </a:p>
          <a:p>
            <a:pPr marL="514350" indent="-514350" algn="just">
              <a:buAutoNum type="arabicPeriod"/>
            </a:pPr>
            <a:r>
              <a:rPr lang="sr-Latn-BA" dirty="0" smtClean="0"/>
              <a:t>Na osnovu uplaćenih sredstava poreza, tzv. nacionalno zdravstveno osiguranje.</a:t>
            </a:r>
          </a:p>
          <a:p>
            <a:pPr marL="514350" indent="-514350" algn="just">
              <a:buNone/>
            </a:pPr>
            <a:r>
              <a:rPr lang="sr-Latn-BA" dirty="0" smtClean="0"/>
              <a:t> Ukoliko se finansiranje sistema zdravstvenog osiguranja vrši putem uplaćenih doprinosa onda su svi članovi porodice pokriveni osiguranjem – princip solidarnosti i uzajamnosti. U ovom sistemu je definisana namena korišćenja sredstava. S druge strane, problem je starenje stanovništva.</a:t>
            </a:r>
          </a:p>
          <a:p>
            <a:pPr marL="514350" indent="-514350" algn="just">
              <a:buNone/>
            </a:pPr>
            <a:r>
              <a:rPr lang="sr-Latn-BA" dirty="0" smtClean="0"/>
              <a:t> Ukoliko se sistem zdravstvenog osiguranja finansira na bazi uplaćenih poreza pogodnost je automatko obuhvatanje u sistem zdravstvenog osiguranja svih poreskih obveznika. Međutim, problem je što poreski obveznik nema uvid u namenu korišćenja njegovih sredstava.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sr-Latn-BA" dirty="0" smtClean="0"/>
              <a:t>    Izvori sredstava fondova obaveznog zdravstvenog osiguranja su doprinosi, dotiranja iz budžeta, lično učešće osiguranika u pokriću troškova (participacija), poreske i carinske olakšćice, posebni porezi itd.</a:t>
            </a:r>
          </a:p>
          <a:p>
            <a:pPr algn="just">
              <a:buNone/>
            </a:pPr>
            <a:endParaRPr lang="sr-Latn-BA" dirty="0" smtClean="0"/>
          </a:p>
          <a:p>
            <a:pPr algn="just">
              <a:buNone/>
            </a:pPr>
            <a:r>
              <a:rPr lang="sr-Latn-BA" dirty="0" smtClean="0"/>
              <a:t>    Načini plaćanja zdravstvene usluge mogu biti brojni, a neki od najzastupljenijih su:</a:t>
            </a:r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plaćanje po zdravstvenoj </a:t>
            </a:r>
            <a:r>
              <a:rPr lang="sr-Latn-BA" dirty="0" smtClean="0"/>
              <a:t>usluzi,</a:t>
            </a:r>
            <a:endParaRPr lang="sr-Latn-BA" dirty="0" smtClean="0"/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plaćanje po </a:t>
            </a:r>
            <a:r>
              <a:rPr lang="sr-Latn-BA" dirty="0" smtClean="0"/>
              <a:t>pojedincu,</a:t>
            </a:r>
            <a:endParaRPr lang="sr-Latn-BA" dirty="0" smtClean="0"/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plaćanje po tzv. opredeljenom </a:t>
            </a:r>
            <a:r>
              <a:rPr lang="sr-Latn-BA" dirty="0" smtClean="0"/>
              <a:t>pacijentu,</a:t>
            </a:r>
            <a:endParaRPr lang="sr-Latn-BA" dirty="0" smtClean="0"/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plaćanje po bolničkom </a:t>
            </a:r>
            <a:r>
              <a:rPr lang="sr-Latn-BA" dirty="0" smtClean="0"/>
              <a:t>danu,</a:t>
            </a:r>
            <a:endParaRPr lang="sr-Latn-BA" dirty="0" smtClean="0"/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plaćanje po </a:t>
            </a:r>
            <a:r>
              <a:rPr lang="sr-Latn-BA" dirty="0" smtClean="0"/>
              <a:t>slučaju,</a:t>
            </a:r>
            <a:endParaRPr lang="sr-Latn-BA" dirty="0" smtClean="0"/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budžetski način plaćanja i sl.</a:t>
            </a:r>
          </a:p>
          <a:p>
            <a:pPr algn="just">
              <a:buNone/>
            </a:pPr>
            <a:endParaRPr lang="sr-Latn-BA" dirty="0" smtClean="0"/>
          </a:p>
          <a:p>
            <a:pPr algn="just">
              <a:buNone/>
            </a:pPr>
            <a:r>
              <a:rPr lang="sr-Latn-BA" dirty="0" smtClean="0"/>
              <a:t> </a:t>
            </a:r>
          </a:p>
          <a:p>
            <a:endParaRPr lang="en-US" dirty="0"/>
          </a:p>
        </p:txBody>
      </p:sp>
      <p:pic>
        <p:nvPicPr>
          <p:cNvPr id="23554" name="Picture 2" descr="D:\Korisnik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4724401"/>
            <a:ext cx="42672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DOBROVOLJNO ZDRAVSTVENO OSIGURANJE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r-Latn-RS" dirty="0" smtClean="0"/>
              <a:t>Za razliku od obaveznog zdravstvenog osiguranja koje predstavlja oblik osiguranja u kojem zaposleni i drugi građani obezbeđuju pravo na zdravstvenu zaštitu i pravo na novčane nadoknade za slučajeve utvrđene Zakonom o zdravstvenom osiguranju, </a:t>
            </a:r>
            <a:r>
              <a:rPr lang="sr-Latn-RS" b="1" dirty="0" smtClean="0"/>
              <a:t>dobrovoljno zdravstveno osiguranje</a:t>
            </a:r>
            <a:r>
              <a:rPr lang="sr-Latn-RS" dirty="0" smtClean="0"/>
              <a:t> ne predstavlja obavezu, već mogućnost izbora.</a:t>
            </a:r>
          </a:p>
          <a:p>
            <a:pPr algn="just"/>
            <a:r>
              <a:rPr lang="sr-Latn-RS" b="1" dirty="0" smtClean="0"/>
              <a:t>Finansiranje</a:t>
            </a:r>
            <a:r>
              <a:rPr lang="sr-Latn-RS" dirty="0" smtClean="0"/>
              <a:t> dobrovoljnog zdravstvenog osiguranja vrši se na osnovu sredstava uplaćenih premija, a visina premije se, po pravilu, određuje na osnovu visine rizika.</a:t>
            </a:r>
          </a:p>
          <a:p>
            <a:pPr algn="just"/>
            <a:r>
              <a:rPr lang="sr-Latn-RS" b="1" dirty="0" smtClean="0"/>
              <a:t>Visina premije </a:t>
            </a:r>
            <a:r>
              <a:rPr lang="sr-Latn-RS" dirty="0" smtClean="0"/>
              <a:t>najčešće zavisi od: godina starosti osiguranika, pola osiguranika, zanimanja, zdravstvenog stanja osiguranika i sl.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5026152" cy="990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sr-Latn-RS" dirty="0" smtClean="0"/>
              <a:t> Navedite elemente koje bi imala Vaša definicija zdravlja.</a:t>
            </a:r>
          </a:p>
          <a:p>
            <a:pPr algn="just">
              <a:buFont typeface="Wingdings" pitchFamily="2" charset="2"/>
              <a:buChar char="§"/>
            </a:pPr>
            <a:r>
              <a:rPr lang="sr-Latn-RS" dirty="0" smtClean="0"/>
              <a:t>Odredite procentualno učešće značaja razvijenosti sistema zdravstvenog osiguranja, unutrašnjih i spoljašnjih faktora, na nivo zdravlja stanovništva.</a:t>
            </a:r>
          </a:p>
          <a:p>
            <a:pPr algn="just">
              <a:buFont typeface="Wingdings" pitchFamily="2" charset="2"/>
              <a:buChar char="§"/>
            </a:pPr>
            <a:r>
              <a:rPr lang="sr-Latn-RS" dirty="0" smtClean="0"/>
              <a:t>Izvršite uporednu analizu načina plaćanja zdravstvenih usluga.</a:t>
            </a:r>
          </a:p>
          <a:p>
            <a:pPr algn="just">
              <a:buFont typeface="Wingdings" pitchFamily="2" charset="2"/>
              <a:buChar char="§"/>
            </a:pPr>
            <a:r>
              <a:rPr lang="sr-Latn-RS" sz="2800" dirty="0" smtClean="0">
                <a:latin typeface="Tw Cen MT" pitchFamily="34" charset="0"/>
              </a:rPr>
              <a:t>Ukoliko možete da birate između obaveznog i dobrovoljnog osiguranja koji sistem bi izabrali i zašto?</a:t>
            </a:r>
          </a:p>
          <a:p>
            <a:pPr algn="just">
              <a:buFont typeface="Wingdings" pitchFamily="2" charset="2"/>
              <a:buChar char="§"/>
            </a:pPr>
            <a:endParaRPr lang="sr-Latn-BA" sz="2800" dirty="0" smtClean="0">
              <a:latin typeface="Tw Cen MT" pitchFamily="34" charset="0"/>
            </a:endParaRPr>
          </a:p>
          <a:p>
            <a:pPr algn="just">
              <a:buNone/>
            </a:pPr>
            <a:endParaRPr lang="sr-Latn-BA" sz="2800" dirty="0" smtClean="0">
              <a:latin typeface="Tw Cen MT" pitchFamily="34" charset="0"/>
            </a:endParaRPr>
          </a:p>
          <a:p>
            <a:pPr algn="just">
              <a:buNone/>
            </a:pPr>
            <a:endParaRPr lang="sr-Latn-RS" sz="2800" dirty="0" smtClean="0"/>
          </a:p>
          <a:p>
            <a:pPr algn="just">
              <a:buNone/>
            </a:pPr>
            <a:endParaRPr lang="sr-Latn-RS" sz="2800" dirty="0" smtClean="0"/>
          </a:p>
        </p:txBody>
      </p:sp>
      <p:pic>
        <p:nvPicPr>
          <p:cNvPr id="24578" name="Picture 2" descr="D:\Korisnik\Desktop\images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228600"/>
            <a:ext cx="45720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4060</TotalTime>
  <Words>648</Words>
  <Application>Microsoft Office PowerPoint</Application>
  <PresentationFormat>On-screen Show (4:3)</PresentationFormat>
  <Paragraphs>69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                   ZDRAVSTVENO OSIGURANJE</vt:lpstr>
      <vt:lpstr>CILJEVI ZDRAVSTVENOG OSIGURANJA</vt:lpstr>
      <vt:lpstr> UČESNICI U SISTEMU ZDRAVSTVENE ZAŠTITE</vt:lpstr>
      <vt:lpstr>Slide 4</vt:lpstr>
      <vt:lpstr>PODELA ZDRAVSTVENOG OSIGURANJA</vt:lpstr>
      <vt:lpstr>OBAVEZNO ZDRAVSTVENO OSIGURANJE</vt:lpstr>
      <vt:lpstr>Slide 7</vt:lpstr>
      <vt:lpstr>DOBROVOLJNO ZDRAVSTVENO OSIGURANJE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BANAKA I TRŽIŠTA KAPITALA U FINANSIRANJU PROJEKATA JAVNO-PRIVATNOG PARTNERSTVA</dc:title>
  <dc:creator>Ekonomski fakultet</dc:creator>
  <cp:lastModifiedBy>toshiba</cp:lastModifiedBy>
  <cp:revision>210</cp:revision>
  <dcterms:created xsi:type="dcterms:W3CDTF">2014-04-01T08:09:23Z</dcterms:created>
  <dcterms:modified xsi:type="dcterms:W3CDTF">2019-04-26T07:04:05Z</dcterms:modified>
</cp:coreProperties>
</file>